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7" r:id="rId2"/>
    <p:sldId id="260" r:id="rId3"/>
    <p:sldId id="258" r:id="rId4"/>
    <p:sldId id="261" r:id="rId5"/>
    <p:sldId id="264" r:id="rId6"/>
    <p:sldId id="271" r:id="rId7"/>
    <p:sldId id="272" r:id="rId8"/>
    <p:sldId id="294" r:id="rId9"/>
    <p:sldId id="273" r:id="rId10"/>
    <p:sldId id="274" r:id="rId11"/>
    <p:sldId id="269" r:id="rId12"/>
    <p:sldId id="266" r:id="rId13"/>
    <p:sldId id="275" r:id="rId14"/>
    <p:sldId id="276" r:id="rId15"/>
    <p:sldId id="291" r:id="rId16"/>
    <p:sldId id="277" r:id="rId17"/>
    <p:sldId id="279" r:id="rId18"/>
    <p:sldId id="292" r:id="rId19"/>
    <p:sldId id="286" r:id="rId20"/>
    <p:sldId id="293" r:id="rId21"/>
    <p:sldId id="283" r:id="rId22"/>
    <p:sldId id="284" r:id="rId23"/>
    <p:sldId id="287" r:id="rId24"/>
    <p:sldId id="295" r:id="rId25"/>
    <p:sldId id="288" r:id="rId26"/>
    <p:sldId id="289" r:id="rId27"/>
    <p:sldId id="290" r:id="rId28"/>
    <p:sldId id="280" r:id="rId29"/>
    <p:sldId id="278" r:id="rId30"/>
    <p:sldId id="281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FD3E5-6B5B-4F4B-8347-D667037098B6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20300-8F54-4943-A6F8-FC34EFCCB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51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0300-8F54-4943-A6F8-FC34EFCCB7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212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0300-8F54-4943-A6F8-FC34EFCCB7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67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0300-8F54-4943-A6F8-FC34EFCCB7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58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0300-8F54-4943-A6F8-FC34EFCCB7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65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5C1FBE28-7C22-4D8B-88C1-82208BA4F717}" type="datetimeFigureOut">
              <a:rPr lang="en-US" smtClean="0"/>
              <a:t>5/29/2011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736626CC-7868-4EC4-9677-545C3CB1C5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hyperlink" Target="http://walterpcwiki.wikispaces.com/" TargetMode="Externa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hyperlink" Target="http://walterpcwiki7.wikispaces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alterpcwiki7.wikispaces.com/Let%27s+Take+a+Trip%2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http://walterpcwiki7.wikispaces.com/Your+Life+in+Comics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saez9nk.edu.glogster.com/johnnys-memorial-by-keeryon-myshel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hyperlink" Target="http://s2wtxpk.edu.glogster.com/a-memorial-to-johnny-cade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2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hyperlink" Target="http://arrawiki.wikispaces.com/Student+Showcase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hyperlink" Target="ms-help://MS.POWERPNT.14.1033/POWERPNT/content/transition.htm" TargetMode="Externa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19400"/>
            <a:ext cx="7543800" cy="1524000"/>
          </a:xfrm>
        </p:spPr>
        <p:txBody>
          <a:bodyPr/>
          <a:lstStyle/>
          <a:p>
            <a:r>
              <a:rPr lang="en-US" sz="4000" dirty="0" smtClean="0">
                <a:latin typeface="Arial Rounded MT Bold" pitchFamily="34" charset="0"/>
              </a:rPr>
              <a:t>The Mt. Healthy Journey</a:t>
            </a:r>
            <a:br>
              <a:rPr lang="en-US" sz="4000" dirty="0" smtClean="0">
                <a:latin typeface="Arial Rounded MT Bold" pitchFamily="34" charset="0"/>
              </a:rPr>
            </a:br>
            <a:r>
              <a:rPr lang="en-US" sz="4000" dirty="0" smtClean="0">
                <a:latin typeface="Arial Rounded MT Bold" pitchFamily="34" charset="0"/>
              </a:rPr>
              <a:t>ARRA Final Report 2011</a:t>
            </a:r>
            <a:endParaRPr lang="en-US" sz="4000" dirty="0">
              <a:latin typeface="Arial Rounded MT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4724400"/>
            <a:ext cx="8763000" cy="1447800"/>
          </a:xfrm>
        </p:spPr>
        <p:txBody>
          <a:bodyPr numCol="2">
            <a:normAutofit/>
          </a:bodyPr>
          <a:lstStyle/>
          <a:p>
            <a:r>
              <a:rPr lang="en-US" sz="1800" dirty="0" smtClean="0">
                <a:latin typeface="Arial Rounded MT Bold" pitchFamily="34" charset="0"/>
              </a:rPr>
              <a:t>Kara </a:t>
            </a:r>
            <a:r>
              <a:rPr lang="en-US" sz="1800" dirty="0" err="1" smtClean="0">
                <a:latin typeface="Arial Rounded MT Bold" pitchFamily="34" charset="0"/>
              </a:rPr>
              <a:t>Bakie</a:t>
            </a:r>
            <a:r>
              <a:rPr lang="en-US" sz="1800" dirty="0" smtClean="0">
                <a:latin typeface="Arial Rounded MT Bold" pitchFamily="34" charset="0"/>
              </a:rPr>
              <a:t> – Language Arts</a:t>
            </a:r>
          </a:p>
          <a:p>
            <a:r>
              <a:rPr lang="en-US" sz="1800" dirty="0">
                <a:latin typeface="Arial Rounded MT Bold" pitchFamily="34" charset="0"/>
              </a:rPr>
              <a:t>Jamie </a:t>
            </a:r>
            <a:r>
              <a:rPr lang="en-US" sz="1800" dirty="0" err="1">
                <a:latin typeface="Arial Rounded MT Bold" pitchFamily="34" charset="0"/>
              </a:rPr>
              <a:t>Oeters</a:t>
            </a:r>
            <a:r>
              <a:rPr lang="en-US" sz="1800" dirty="0">
                <a:latin typeface="Arial Rounded MT Bold" pitchFamily="34" charset="0"/>
              </a:rPr>
              <a:t> – Language Arts</a:t>
            </a:r>
          </a:p>
          <a:p>
            <a:r>
              <a:rPr lang="en-US" sz="1800" dirty="0" smtClean="0">
                <a:latin typeface="Arial Rounded MT Bold" pitchFamily="34" charset="0"/>
              </a:rPr>
              <a:t>Scott Heflin – Mathematics</a:t>
            </a:r>
          </a:p>
          <a:p>
            <a:r>
              <a:rPr lang="en-US" sz="1800" dirty="0" smtClean="0">
                <a:latin typeface="Arial Rounded MT Bold" pitchFamily="34" charset="0"/>
              </a:rPr>
              <a:t>Chris Walter – Computer Applications</a:t>
            </a:r>
          </a:p>
          <a:p>
            <a:r>
              <a:rPr lang="en-US" sz="1800" dirty="0" smtClean="0">
                <a:latin typeface="Arial Rounded MT Bold" pitchFamily="34" charset="0"/>
              </a:rPr>
              <a:t>Robert Kelly –Principal</a:t>
            </a:r>
          </a:p>
          <a:p>
            <a:r>
              <a:rPr lang="en-US" sz="1800" dirty="0" smtClean="0">
                <a:latin typeface="Arial Rounded MT Bold" pitchFamily="34" charset="0"/>
              </a:rPr>
              <a:t>Kathy McClelland – Coach</a:t>
            </a:r>
          </a:p>
          <a:p>
            <a:r>
              <a:rPr lang="en-US" sz="1800" dirty="0" err="1" smtClean="0">
                <a:latin typeface="Arial Rounded MT Bold" pitchFamily="34" charset="0"/>
              </a:rPr>
              <a:t>Mariann</a:t>
            </a:r>
            <a:r>
              <a:rPr lang="en-US" sz="1800" dirty="0" smtClean="0">
                <a:latin typeface="Arial Rounded MT Bold" pitchFamily="34" charset="0"/>
              </a:rPr>
              <a:t> McClelland - Coach</a:t>
            </a:r>
            <a:endParaRPr lang="en-US" sz="1800" dirty="0">
              <a:latin typeface="Arial Rounded MT Bold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109" y="-6928"/>
            <a:ext cx="3505200" cy="305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50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848600" cy="16002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Arial Rounded MT Bold" pitchFamily="34" charset="0"/>
              </a:rPr>
              <a:t>Focusing on 21</a:t>
            </a:r>
            <a:r>
              <a:rPr lang="en-US" sz="2800" baseline="30000" dirty="0">
                <a:solidFill>
                  <a:prstClr val="black">
                    <a:lumMod val="85000"/>
                    <a:lumOff val="15000"/>
                  </a:prstClr>
                </a:solidFill>
                <a:latin typeface="Arial Rounded MT Bold" pitchFamily="34" charset="0"/>
              </a:rPr>
              <a:t>st</a:t>
            </a: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Arial Rounded MT Bold" pitchFamily="34" charset="0"/>
              </a:rPr>
              <a:t> Century Skills and Web 2.0 in </a:t>
            </a:r>
            <a:r>
              <a:rPr lang="en-US" sz="2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Rounded MT Bold" pitchFamily="34" charset="0"/>
              </a:rPr>
              <a:t>Computer Applications Semester </a:t>
            </a: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Arial Rounded MT Bold" pitchFamily="34" charset="0"/>
              </a:rPr>
              <a:t>1</a:t>
            </a:r>
            <a:endParaRPr lang="en-US" sz="2800" dirty="0"/>
          </a:p>
        </p:txBody>
      </p:sp>
      <p:pic>
        <p:nvPicPr>
          <p:cNvPr id="6" name="Content Placeholder 5" descr="WalterPCWiki - home - Windows Internet Explorer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587" y="457200"/>
            <a:ext cx="4594225" cy="3204471"/>
          </a:xfrm>
        </p:spPr>
      </p:pic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0" y="618530"/>
            <a:ext cx="3130858" cy="4114800"/>
          </a:xfrm>
        </p:spPr>
        <p:txBody>
          <a:bodyPr anchor="t">
            <a:normAutofit fontScale="92500" lnSpcReduction="20000"/>
          </a:bodyPr>
          <a:lstStyle/>
          <a:p>
            <a:r>
              <a:rPr lang="en-US" dirty="0" smtClean="0">
                <a:latin typeface="Arial Rounded MT Bold" pitchFamily="34" charset="0"/>
              </a:rPr>
              <a:t>“This year was a lesson in giving the students more control and power over their own learning.  We learned from each other—some things worked and some things didn’t—but I found that I didn’t have to have total control for learning to take place.  That was a complete shift in my mindset.”</a:t>
            </a:r>
          </a:p>
          <a:p>
            <a:endParaRPr lang="en-US" dirty="0" smtClean="0">
              <a:latin typeface="Arial Rounded MT Bold" pitchFamily="34" charset="0"/>
            </a:endParaRPr>
          </a:p>
          <a:p>
            <a:r>
              <a:rPr lang="en-US" dirty="0">
                <a:latin typeface="Arial Rounded MT Bold" pitchFamily="34" charset="0"/>
              </a:rPr>
              <a:t> </a:t>
            </a:r>
            <a:r>
              <a:rPr lang="en-US" dirty="0" smtClean="0">
                <a:latin typeface="Arial Rounded MT Bold" pitchFamily="34" charset="0"/>
              </a:rPr>
              <a:t>              Chris Walter</a:t>
            </a:r>
          </a:p>
          <a:p>
            <a:r>
              <a:rPr lang="en-US" dirty="0">
                <a:latin typeface="Arial Rounded MT Bold" pitchFamily="34" charset="0"/>
              </a:rPr>
              <a:t>	</a:t>
            </a:r>
            <a:r>
              <a:rPr lang="en-US" dirty="0" smtClean="0">
                <a:latin typeface="Arial Rounded MT Bold" pitchFamily="34" charset="0"/>
              </a:rPr>
              <a:t>Team member  </a:t>
            </a:r>
            <a:endParaRPr lang="en-US" dirty="0">
              <a:latin typeface="Arial Rounded MT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41800" y="3810000"/>
            <a:ext cx="3733800" cy="923330"/>
          </a:xfrm>
          <a:prstGeom prst="rect">
            <a:avLst/>
          </a:prstGeom>
          <a:effectLst>
            <a:outerShdw blurRad="50800" dist="12700" dir="5280000" rotWithShape="0">
              <a:srgbClr val="000000">
                <a:alpha val="40000"/>
              </a:srgbClr>
            </a:outerShdw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Click to view our class wiki to see projects, resources, writing prompts, and much more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71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696200" cy="16002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rial Rounded MT Bold" pitchFamily="34" charset="0"/>
              </a:rPr>
              <a:t>In January, 2011 we moved into our new “state of the art” school…</a:t>
            </a:r>
            <a:endParaRPr lang="en-US" sz="3200" dirty="0">
              <a:latin typeface="Arial Rounded MT Bold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685800"/>
            <a:ext cx="6908800" cy="3886200"/>
          </a:xfrm>
        </p:spPr>
      </p:pic>
    </p:spTree>
    <p:extLst>
      <p:ext uri="{BB962C8B-B14F-4D97-AF65-F5344CB8AC3E}">
        <p14:creationId xmlns:p14="http://schemas.microsoft.com/office/powerpoint/2010/main" val="309882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37" y="457200"/>
            <a:ext cx="4741863" cy="2667000"/>
          </a:xfrm>
        </p:spPr>
      </p:pic>
      <p:sp>
        <p:nvSpPr>
          <p:cNvPr id="6" name="TextBox 5"/>
          <p:cNvSpPr txBox="1"/>
          <p:nvPr/>
        </p:nvSpPr>
        <p:spPr>
          <a:xfrm>
            <a:off x="38100" y="2761734"/>
            <a:ext cx="4381500" cy="4616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Brush Script MT" pitchFamily="66" charset="0"/>
              </a:rPr>
              <a:t>Promethean Boards in every classroom</a:t>
            </a:r>
            <a:endParaRPr lang="en-US" sz="2400" dirty="0">
              <a:latin typeface="Brush Script MT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1" r="13056" b="14784"/>
          <a:stretch/>
        </p:blipFill>
        <p:spPr bwMode="auto">
          <a:xfrm>
            <a:off x="4114800" y="3785596"/>
            <a:ext cx="3975100" cy="2579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53000" y="3354693"/>
            <a:ext cx="3581400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Brush Script MT" pitchFamily="66" charset="0"/>
              </a:rPr>
              <a:t>New class-size labs with MS Office 2010 and wireless access</a:t>
            </a:r>
            <a:endParaRPr lang="en-US" sz="2400" dirty="0">
              <a:latin typeface="Brush Script MT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93" r="23919" b="4171"/>
          <a:stretch/>
        </p:blipFill>
        <p:spPr bwMode="auto">
          <a:xfrm>
            <a:off x="292100" y="3368762"/>
            <a:ext cx="3556000" cy="1908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7432" y="5410200"/>
            <a:ext cx="2514600" cy="461665"/>
          </a:xfrm>
          <a:prstGeom prst="rect">
            <a:avLst/>
          </a:prstGeom>
          <a:scene3d>
            <a:camera prst="orthographicFront"/>
            <a:lightRig rig="threePt" dir="t"/>
          </a:scene3d>
          <a:sp3d contourW="25400">
            <a:bevelT w="165100" prst="coolSlant"/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Brush Script MT" pitchFamily="66" charset="0"/>
              </a:rPr>
              <a:t>PCs in every classroom</a:t>
            </a:r>
            <a:endParaRPr lang="en-US" sz="2400" dirty="0">
              <a:latin typeface="Brush Script MT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10200" y="533400"/>
            <a:ext cx="3200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 Rounded MT Bold" pitchFamily="34" charset="0"/>
              </a:rPr>
              <a:t>Loaded with technology and lots of promise for the future…</a:t>
            </a:r>
            <a:endParaRPr lang="en-US" sz="3200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78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Arial Rounded MT Bold" pitchFamily="34" charset="0"/>
              </a:rPr>
              <a:t>Team Professional Development – </a:t>
            </a:r>
            <a:r>
              <a:rPr lang="en-US" sz="4000" dirty="0" err="1" smtClean="0">
                <a:latin typeface="Arial Rounded MT Bold" pitchFamily="34" charset="0"/>
              </a:rPr>
              <a:t>Etech</a:t>
            </a:r>
            <a:r>
              <a:rPr lang="en-US" sz="4000" dirty="0" smtClean="0">
                <a:latin typeface="Arial Rounded MT Bold" pitchFamily="34" charset="0"/>
              </a:rPr>
              <a:t> 2011</a:t>
            </a:r>
            <a:endParaRPr lang="en-US" sz="40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526" y="480728"/>
            <a:ext cx="4096322" cy="4067743"/>
          </a:xfrm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We can write in here some of the things we got excited about at </a:t>
            </a:r>
            <a:r>
              <a:rPr lang="en-US" dirty="0" err="1" smtClean="0"/>
              <a:t>Etech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22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772400" cy="16002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Rounded MT Bold" pitchFamily="34" charset="0"/>
              </a:rPr>
              <a:t>Learning never ends…</a:t>
            </a:r>
            <a:endParaRPr lang="en-US" dirty="0">
              <a:latin typeface="Arial Rounded MT Bold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3765">
            <a:off x="333237" y="884388"/>
            <a:ext cx="1691732" cy="157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 rot="20716289">
            <a:off x="538874" y="2470183"/>
            <a:ext cx="2524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Podcast training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533400"/>
            <a:ext cx="4963218" cy="94310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3429000" y="1472557"/>
            <a:ext cx="5175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Online, self-paced course Summer 2010</a:t>
            </a:r>
            <a:endParaRPr lang="en-US" sz="2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8526">
            <a:off x="386193" y="3284487"/>
            <a:ext cx="2451806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194548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659252"/>
            <a:ext cx="2047875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53200" y="3946474"/>
            <a:ext cx="220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 Rounded MT Bold" pitchFamily="34" charset="0"/>
              </a:rPr>
              <a:t>Customized training for our needs</a:t>
            </a:r>
            <a:endParaRPr lang="en-US" sz="2000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0"/>
            <a:ext cx="8610600" cy="16002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Rounded MT Bold" pitchFamily="34" charset="0"/>
              </a:rPr>
              <a:t>Overcoming obstacles…</a:t>
            </a:r>
            <a:endParaRPr lang="en-US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625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Arial Rounded MT Bold" pitchFamily="34" charset="0"/>
              </a:rPr>
              <a:t>Semester 2 Projects</a:t>
            </a:r>
            <a:endParaRPr lang="en-US" sz="4400" dirty="0"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Language Arts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08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09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Integrated project Language Arts and Math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482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2000" y="4572000"/>
            <a:ext cx="8153400" cy="16002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Rounded MT Bold" pitchFamily="34" charset="0"/>
              </a:rPr>
              <a:t>Computer Applications</a:t>
            </a:r>
            <a:endParaRPr lang="en-US" dirty="0">
              <a:latin typeface="Arial Rounded MT Bold" pitchFamily="34" charset="0"/>
            </a:endParaRPr>
          </a:p>
        </p:txBody>
      </p:sp>
      <p:pic>
        <p:nvPicPr>
          <p:cNvPr id="7" name="Content Placeholder 6" descr="Screen Clippin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838200"/>
            <a:ext cx="7617511" cy="3698016"/>
          </a:xfrm>
        </p:spPr>
      </p:pic>
    </p:spTree>
    <p:extLst>
      <p:ext uri="{BB962C8B-B14F-4D97-AF65-F5344CB8AC3E}">
        <p14:creationId xmlns:p14="http://schemas.microsoft.com/office/powerpoint/2010/main" val="199809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33" y="685799"/>
            <a:ext cx="9148233" cy="5145881"/>
          </a:xfrm>
        </p:spPr>
      </p:pic>
      <p:sp>
        <p:nvSpPr>
          <p:cNvPr id="3" name="TextBox 2"/>
          <p:cNvSpPr txBox="1"/>
          <p:nvPr/>
        </p:nvSpPr>
        <p:spPr>
          <a:xfrm>
            <a:off x="228600" y="4343400"/>
            <a:ext cx="86868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Arial Rounded MT Bold" pitchFamily="34" charset="0"/>
              </a:rPr>
              <a:t>The 2010-2011 school year began in our old building…</a:t>
            </a:r>
            <a:endParaRPr lang="en-US" sz="4000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96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0" y="3048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0" r="2183" b="8693"/>
          <a:stretch/>
        </p:blipFill>
        <p:spPr bwMode="auto">
          <a:xfrm>
            <a:off x="1943757" y="3429000"/>
            <a:ext cx="6394700" cy="256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8600" y="2139043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 Rounded MT Bold" pitchFamily="34" charset="0"/>
              </a:rPr>
              <a:t>Project integrated social studies, map reading, internet </a:t>
            </a:r>
            <a:r>
              <a:rPr lang="en-US" dirty="0" err="1" smtClean="0">
                <a:latin typeface="Arial Rounded MT Bold" pitchFamily="34" charset="0"/>
              </a:rPr>
              <a:t>research,math</a:t>
            </a:r>
            <a:r>
              <a:rPr lang="en-US" dirty="0" smtClean="0">
                <a:latin typeface="Arial Rounded MT Bold" pitchFamily="34" charset="0"/>
              </a:rPr>
              <a:t> and graphics</a:t>
            </a:r>
            <a:endParaRPr lang="en-US" dirty="0">
              <a:latin typeface="Arial Rounded MT Bold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838200"/>
            <a:ext cx="5125166" cy="5715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1" name="TextBox 10"/>
          <p:cNvSpPr txBox="1"/>
          <p:nvPr/>
        </p:nvSpPr>
        <p:spPr>
          <a:xfrm>
            <a:off x="4191000" y="152400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 Rounded MT Bold" pitchFamily="34" charset="0"/>
              </a:rPr>
              <a:t>Project integrated with Social Studies unit on famous explorers of the World</a:t>
            </a:r>
            <a:endParaRPr lang="en-US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5890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 Rounded MT Bold" pitchFamily="34" charset="0"/>
              </a:rPr>
              <a:t>Take a look students work in Language Arts…</a:t>
            </a:r>
            <a:endParaRPr lang="en-US" sz="3600" dirty="0">
              <a:latin typeface="Arial Rounded MT Bold" pitchFamily="34" charset="0"/>
            </a:endParaRPr>
          </a:p>
        </p:txBody>
      </p:sp>
      <p:pic>
        <p:nvPicPr>
          <p:cNvPr id="3" name="Content Placeholder 2" descr="Johnny's Memorial by Keeryon &amp; Myshel: text, images, music, video | Glogster EDU - 21st century - Windows Internet Explorer">
            <a:hlinkClick r:id="rId2"/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5" t="19265" r="16354" b="4724"/>
          <a:stretch/>
        </p:blipFill>
        <p:spPr>
          <a:xfrm>
            <a:off x="4495799" y="2362200"/>
            <a:ext cx="4208609" cy="2508162"/>
          </a:xfrm>
        </p:spPr>
      </p:pic>
      <p:pic>
        <p:nvPicPr>
          <p:cNvPr id="3075" name="Picture 3">
            <a:hlinkClick r:id="rId4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4580044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29200" y="838200"/>
            <a:ext cx="3733800" cy="707886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12700" dir="5280000" rotWithShape="0">
              <a:srgbClr val="000000">
                <a:alpha val="40000"/>
              </a:srgbClr>
            </a:outerShdw>
          </a:effectLst>
          <a:scene3d>
            <a:camera prst="isometricOffAxis2Lef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 Rounded MT Bold" pitchFamily="34" charset="0"/>
              </a:rPr>
              <a:t>Sample student projects in Glogster for </a:t>
            </a:r>
            <a:r>
              <a:rPr lang="en-US" sz="2000" i="1" dirty="0" smtClean="0">
                <a:latin typeface="Arial Rounded MT Bold" pitchFamily="34" charset="0"/>
              </a:rPr>
              <a:t>The Outsiders.</a:t>
            </a:r>
            <a:endParaRPr lang="en-US" sz="2000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04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>
              <a:latin typeface="Arial Rounded MT Bold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50382"/>
            <a:ext cx="6189132" cy="4641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50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465524"/>
              </p:ext>
            </p:extLst>
          </p:nvPr>
        </p:nvGraphicFramePr>
        <p:xfrm>
          <a:off x="1524000" y="762000"/>
          <a:ext cx="6401540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Presentation" r:id="rId3" imgW="4506608" imgH="3380340" progId="PowerPoint.Show.12">
                  <p:embed/>
                </p:oleObj>
              </mc:Choice>
              <mc:Fallback>
                <p:oleObj name="Presentation" r:id="rId3" imgW="4506608" imgH="338034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762000"/>
                        <a:ext cx="6401540" cy="480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890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 evidence from Jamie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4444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223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04900" y="4394200"/>
            <a:ext cx="72390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Rounded MT Bold" pitchFamily="34" charset="0"/>
              </a:rPr>
              <a:t>Student Work in Math…</a:t>
            </a:r>
            <a:endParaRPr lang="en-US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2394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96686"/>
            <a:ext cx="7402285" cy="555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6784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37846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57200"/>
            <a:ext cx="38862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43" y="3537856"/>
            <a:ext cx="4122057" cy="309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092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655276"/>
            <a:ext cx="7543800" cy="3886200"/>
          </a:xfrm>
        </p:spPr>
        <p:txBody>
          <a:bodyPr anchor="t"/>
          <a:lstStyle/>
          <a:p>
            <a:pPr marL="0" indent="0" algn="ctr">
              <a:buNone/>
            </a:pPr>
            <a:r>
              <a:rPr lang="en-US" sz="3200" dirty="0" smtClean="0">
                <a:latin typeface="Arial Rounded MT Bold" pitchFamily="34" charset="0"/>
                <a:hlinkClick r:id="rId2"/>
              </a:rPr>
              <a:t>View student work samples </a:t>
            </a:r>
            <a:r>
              <a:rPr lang="en-US" sz="3200" dirty="0" smtClean="0">
                <a:latin typeface="Arial Rounded MT Bold" pitchFamily="34" charset="0"/>
              </a:rPr>
              <a:t>in Glogster, Storyjumper,  Animoto and Prezi from Computer Applications class</a:t>
            </a:r>
          </a:p>
          <a:p>
            <a:pPr marL="0" indent="0" algn="ctr">
              <a:buNone/>
            </a:pPr>
            <a:endParaRPr lang="en-US" dirty="0">
              <a:latin typeface="Arial Rounded MT Bold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Arial Rounded MT Bold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Arial Rounded MT Bold" pitchFamily="34" charset="0"/>
            </a:endParaRPr>
          </a:p>
          <a:p>
            <a:pPr marL="0" indent="0" algn="ctr">
              <a:buNone/>
            </a:pPr>
            <a:endParaRPr lang="en-US" dirty="0">
              <a:latin typeface="Arial Rounded MT Bold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Arial Rounded MT Bold" pitchFamily="34" charset="0"/>
            </a:endParaRPr>
          </a:p>
          <a:p>
            <a:pPr marL="0" indent="0" algn="ctr">
              <a:buNone/>
            </a:pPr>
            <a:endParaRPr lang="en-US" dirty="0">
              <a:latin typeface="Arial Rounded MT Bold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52600" y="3052893"/>
            <a:ext cx="5943601" cy="3047999"/>
            <a:chOff x="876300" y="1847850"/>
            <a:chExt cx="5897033" cy="2831523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6300" y="1981200"/>
              <a:ext cx="2857500" cy="2667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2308" y="1847850"/>
              <a:ext cx="2431733" cy="876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8" name="Picture 6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2936298"/>
              <a:ext cx="2619375" cy="1743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200" y="2724150"/>
              <a:ext cx="2887133" cy="1181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312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rial Rounded MT Bold" pitchFamily="34" charset="0"/>
              </a:rPr>
              <a:t>Mt. Healthy speaks about the journey</a:t>
            </a:r>
            <a:endParaRPr lang="en-US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45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391400" cy="16002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Arial Rounded MT Bold" pitchFamily="34" charset="0"/>
              </a:rPr>
              <a:t>…and the building wasn’t our only challenge </a:t>
            </a:r>
            <a:endParaRPr lang="en-US" sz="3600" dirty="0"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57200"/>
            <a:ext cx="7543800" cy="2667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Rounded MT Bold" pitchFamily="34" charset="0"/>
              </a:rPr>
              <a:t>1/6 Indicators - Met</a:t>
            </a:r>
          </a:p>
          <a:p>
            <a:r>
              <a:rPr lang="en-US" dirty="0" smtClean="0">
                <a:latin typeface="Arial Rounded MT Bold" pitchFamily="34" charset="0"/>
              </a:rPr>
              <a:t>Academic Emergency for the past 2 years</a:t>
            </a:r>
          </a:p>
          <a:p>
            <a:r>
              <a:rPr lang="en-US" dirty="0" smtClean="0">
                <a:latin typeface="Arial Rounded MT Bold" pitchFamily="34" charset="0"/>
              </a:rPr>
              <a:t>78% </a:t>
            </a:r>
            <a:r>
              <a:rPr lang="en-US" dirty="0">
                <a:latin typeface="Arial Rounded MT Bold" pitchFamily="34" charset="0"/>
              </a:rPr>
              <a:t>- Free and reduced lunch</a:t>
            </a:r>
          </a:p>
          <a:p>
            <a:r>
              <a:rPr lang="en-US" dirty="0" smtClean="0">
                <a:latin typeface="Arial Rounded MT Bold" pitchFamily="34" charset="0"/>
              </a:rPr>
              <a:t>23.9%  </a:t>
            </a:r>
            <a:r>
              <a:rPr lang="en-US" dirty="0">
                <a:latin typeface="Arial Rounded MT Bold" pitchFamily="34" charset="0"/>
              </a:rPr>
              <a:t>- Students with disabilities</a:t>
            </a:r>
          </a:p>
          <a:p>
            <a:pPr marL="0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772434"/>
              </p:ext>
            </p:extLst>
          </p:nvPr>
        </p:nvGraphicFramePr>
        <p:xfrm>
          <a:off x="1295400" y="2438400"/>
          <a:ext cx="5678805" cy="220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4200"/>
                <a:gridCol w="2554605"/>
              </a:tblGrid>
              <a:tr h="11049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7</a:t>
                      </a:r>
                      <a:r>
                        <a:rPr lang="en-US" sz="2800" baseline="30000" dirty="0" smtClean="0"/>
                        <a:t>th</a:t>
                      </a:r>
                      <a:r>
                        <a:rPr lang="en-US" sz="2800" baseline="0" dirty="0" smtClean="0"/>
                        <a:t> Reading</a:t>
                      </a:r>
                    </a:p>
                    <a:p>
                      <a:pPr algn="ctr"/>
                      <a:r>
                        <a:rPr lang="en-US" sz="2800" baseline="0" dirty="0" smtClean="0"/>
                        <a:t>55.7%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8</a:t>
                      </a:r>
                      <a:r>
                        <a:rPr lang="en-US" sz="2800" baseline="30000" dirty="0" smtClean="0"/>
                        <a:t>th</a:t>
                      </a:r>
                      <a:r>
                        <a:rPr lang="en-US" sz="2800" dirty="0" smtClean="0"/>
                        <a:t> Reading</a:t>
                      </a:r>
                    </a:p>
                    <a:p>
                      <a:pPr algn="ctr"/>
                      <a:r>
                        <a:rPr lang="en-US" sz="2800" dirty="0" smtClean="0"/>
                        <a:t>59.6%</a:t>
                      </a:r>
                      <a:endParaRPr lang="en-US" sz="2800" dirty="0"/>
                    </a:p>
                  </a:txBody>
                  <a:tcPr/>
                </a:tc>
              </a:tr>
              <a:tr h="11049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7</a:t>
                      </a:r>
                      <a:r>
                        <a:rPr lang="en-US" sz="2800" baseline="30000" dirty="0" smtClean="0"/>
                        <a:t>th</a:t>
                      </a:r>
                      <a:r>
                        <a:rPr lang="en-US" sz="2800" baseline="0" dirty="0" smtClean="0"/>
                        <a:t> Mathematics</a:t>
                      </a:r>
                    </a:p>
                    <a:p>
                      <a:pPr algn="ctr"/>
                      <a:r>
                        <a:rPr lang="en-US" sz="2800" baseline="0" dirty="0" smtClean="0"/>
                        <a:t>43.4%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8</a:t>
                      </a:r>
                      <a:r>
                        <a:rPr lang="en-US" sz="2800" baseline="30000" dirty="0" smtClean="0"/>
                        <a:t>th</a:t>
                      </a:r>
                      <a:r>
                        <a:rPr lang="en-US" sz="2800" dirty="0" smtClean="0"/>
                        <a:t> Mathematics</a:t>
                      </a:r>
                    </a:p>
                    <a:p>
                      <a:pPr algn="ctr"/>
                      <a:r>
                        <a:rPr lang="en-US" sz="2800" dirty="0" smtClean="0"/>
                        <a:t>40.6%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130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 Rounded MT Bold" pitchFamily="34" charset="0"/>
              </a:rPr>
              <a:t>Moving Forward</a:t>
            </a:r>
            <a:endParaRPr lang="en-US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04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" y="3276600"/>
            <a:ext cx="4817534" cy="2709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685800"/>
            <a:ext cx="5260975" cy="2957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1379726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We struggled with an “open environment that made collaboration difficult…</a:t>
            </a:r>
            <a:endParaRPr lang="en-US" sz="2400" dirty="0"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1600" y="3886200"/>
            <a:ext cx="381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</a:t>
            </a:r>
            <a:r>
              <a:rPr lang="en-US" sz="2400" dirty="0">
                <a:latin typeface="Arial Rounded MT Bold" pitchFamily="34" charset="0"/>
              </a:rPr>
              <a:t>and</a:t>
            </a:r>
            <a:r>
              <a:rPr lang="en-US" sz="2400" dirty="0" smtClean="0">
                <a:latin typeface="Arial Rounded MT Bold" pitchFamily="34" charset="0"/>
              </a:rPr>
              <a:t> technology that was inadequate to accommodate large class sizes  for regular use</a:t>
            </a:r>
            <a:endParaRPr lang="en-US" sz="2400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98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914400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Arial Rounded MT Bold" pitchFamily="34" charset="0"/>
              </a:rPr>
              <a:t>Receiving the ARRA grant allowed us to promote our “big ideas” for change at Mt. Healthy Junior High…</a:t>
            </a:r>
            <a:endParaRPr lang="en-US" sz="3600" dirty="0"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7848600" cy="3886200"/>
          </a:xfrm>
        </p:spPr>
        <p:txBody>
          <a:bodyPr/>
          <a:lstStyle/>
          <a:p>
            <a:pPr lvl="1"/>
            <a:r>
              <a:rPr lang="en-US" sz="2800" dirty="0" smtClean="0"/>
              <a:t>Engage students through the use of 21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century skills and the 4 C’s – Creativity, Collaboration, Communication and Cooperation. </a:t>
            </a:r>
          </a:p>
          <a:p>
            <a:pPr lvl="1"/>
            <a:r>
              <a:rPr lang="en-US" sz="2800" dirty="0" smtClean="0"/>
              <a:t>Create a school-wide learning environment involving both students and teachers using digital technology and 21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century skills.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2526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 Rounded MT Bold" pitchFamily="34" charset="0"/>
              </a:rPr>
              <a:t>First steps</a:t>
            </a:r>
            <a:endParaRPr lang="en-US" dirty="0">
              <a:latin typeface="Arial Rounded MT Bold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Arial Rounded MT Bold" pitchFamily="34" charset="0"/>
              </a:rPr>
              <a:t>Purchases</a:t>
            </a:r>
            <a:endParaRPr lang="en-US" dirty="0">
              <a:latin typeface="Arial Rounded MT Bold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latin typeface="Arial Rounded MT Bold" pitchFamily="34" charset="0"/>
              </a:rPr>
              <a:t>Action Plan</a:t>
            </a:r>
            <a:endParaRPr lang="en-US" dirty="0">
              <a:latin typeface="Arial Rounded MT Bold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3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dirty="0" smtClean="0">
                <a:latin typeface="Arial Rounded MT Bold" pitchFamily="34" charset="0"/>
              </a:rPr>
              <a:t>Focusing on 21</a:t>
            </a:r>
            <a:r>
              <a:rPr lang="en-US" sz="3200" baseline="30000" dirty="0" smtClean="0">
                <a:latin typeface="Arial Rounded MT Bold" pitchFamily="34" charset="0"/>
              </a:rPr>
              <a:t>st</a:t>
            </a:r>
            <a:r>
              <a:rPr lang="en-US" sz="3200" dirty="0" smtClean="0">
                <a:latin typeface="Arial Rounded MT Bold" pitchFamily="34" charset="0"/>
              </a:rPr>
              <a:t> Century Skills and Web 2.0 in Language Arts Semester 1</a:t>
            </a:r>
            <a:endParaRPr lang="en-US" sz="3200" dirty="0">
              <a:latin typeface="Arial Rounded MT Bold" pitchFamily="34" charset="0"/>
            </a:endParaRPr>
          </a:p>
        </p:txBody>
      </p:sp>
      <p:graphicFrame>
        <p:nvGraphicFramePr>
          <p:cNvPr id="8" name="Content Placeholder 7">
            <a:hlinkClick r:id="" action="ppaction://ole?verb=0"/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3467603"/>
              </p:ext>
            </p:extLst>
          </p:nvPr>
        </p:nvGraphicFramePr>
        <p:xfrm>
          <a:off x="2076450" y="609600"/>
          <a:ext cx="5180013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Presentation" r:id="rId3" imgW="3875655" imgH="2906342" progId="PowerPoint.Show.12">
                  <p:embed/>
                </p:oleObj>
              </mc:Choice>
              <mc:Fallback>
                <p:oleObj name="Presentation" r:id="rId3" imgW="3875655" imgH="2906342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6450" y="609600"/>
                        <a:ext cx="5180013" cy="3886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755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Jamie’s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610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Arial Rounded MT Bold" pitchFamily="34" charset="0"/>
              </a:rPr>
              <a:t>Focusing on 21</a:t>
            </a:r>
            <a:r>
              <a:rPr lang="en-US" sz="3200" baseline="30000" dirty="0">
                <a:solidFill>
                  <a:prstClr val="black">
                    <a:lumMod val="85000"/>
                    <a:lumOff val="15000"/>
                  </a:prstClr>
                </a:solidFill>
                <a:latin typeface="Arial Rounded MT Bold" pitchFamily="34" charset="0"/>
              </a:rPr>
              <a:t>st</a:t>
            </a:r>
            <a:r>
              <a:rPr 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Arial Rounded MT Bold" pitchFamily="34" charset="0"/>
              </a:rPr>
              <a:t> Century Skills and Web 2.0 in </a:t>
            </a:r>
            <a:r>
              <a:rPr lang="en-US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Rounded MT Bold" pitchFamily="34" charset="0"/>
              </a:rPr>
              <a:t>Math Semester </a:t>
            </a:r>
            <a:r>
              <a:rPr 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Arial Rounded MT Bold" pitchFamily="34" charset="0"/>
              </a:rPr>
              <a:t>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Scott’s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3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2108</TotalTime>
  <Words>488</Words>
  <Application>Microsoft Office PowerPoint</Application>
  <PresentationFormat>On-screen Show (4:3)</PresentationFormat>
  <Paragraphs>75</Paragraphs>
  <Slides>30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NewsPrint</vt:lpstr>
      <vt:lpstr>Presentation</vt:lpstr>
      <vt:lpstr>Microsoft PowerPoint Presentation</vt:lpstr>
      <vt:lpstr>The Mt. Healthy Journey ARRA Final Report 2011</vt:lpstr>
      <vt:lpstr>PowerPoint Presentation</vt:lpstr>
      <vt:lpstr>…and the building wasn’t our only challenge </vt:lpstr>
      <vt:lpstr>PowerPoint Presentation</vt:lpstr>
      <vt:lpstr>Receiving the ARRA grant allowed us to promote our “big ideas” for change at Mt. Healthy Junior High…</vt:lpstr>
      <vt:lpstr>First steps</vt:lpstr>
      <vt:lpstr>Focusing on 21st Century Skills and Web 2.0 in Language Arts Semester 1</vt:lpstr>
      <vt:lpstr>PowerPoint Presentation</vt:lpstr>
      <vt:lpstr>Focusing on 21st Century Skills and Web 2.0 in Math Semester 1</vt:lpstr>
      <vt:lpstr>Focusing on 21st Century Skills and Web 2.0 in Computer Applications Semester 1</vt:lpstr>
      <vt:lpstr>In January, 2011 we moved into our new “state of the art” school…</vt:lpstr>
      <vt:lpstr>PowerPoint Presentation</vt:lpstr>
      <vt:lpstr>Team Professional Development – Etech 2011</vt:lpstr>
      <vt:lpstr>Learning never ends…</vt:lpstr>
      <vt:lpstr>Overcoming obstacles…</vt:lpstr>
      <vt:lpstr>Semester 2 Projects</vt:lpstr>
      <vt:lpstr>PowerPoint Presentation</vt:lpstr>
      <vt:lpstr>PowerPoint Presentation</vt:lpstr>
      <vt:lpstr>Computer Applications</vt:lpstr>
      <vt:lpstr>PowerPoint Presentation</vt:lpstr>
      <vt:lpstr>Take a look students work in Language Arts…</vt:lpstr>
      <vt:lpstr>PowerPoint Presentation</vt:lpstr>
      <vt:lpstr>PowerPoint Presentation</vt:lpstr>
      <vt:lpstr>PowerPoint Presentation</vt:lpstr>
      <vt:lpstr>Student Work in Math…</vt:lpstr>
      <vt:lpstr>PowerPoint Presentation</vt:lpstr>
      <vt:lpstr>PowerPoint Presentation</vt:lpstr>
      <vt:lpstr>PowerPoint Presentation</vt:lpstr>
      <vt:lpstr>Mt. Healthy speaks about the journey</vt:lpstr>
      <vt:lpstr>Moving Forward</vt:lpstr>
    </vt:vector>
  </TitlesOfParts>
  <Company>Mount Healthy City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Mt. Healthy Journey</dc:title>
  <dc:creator>Windows User</dc:creator>
  <cp:lastModifiedBy>Windows User</cp:lastModifiedBy>
  <cp:revision>35</cp:revision>
  <dcterms:created xsi:type="dcterms:W3CDTF">2011-05-27T13:19:45Z</dcterms:created>
  <dcterms:modified xsi:type="dcterms:W3CDTF">2011-05-29T20:12:12Z</dcterms:modified>
</cp:coreProperties>
</file>